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6" r:id="rId4"/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4E0AB898-2D47-4000-880F-0254F4EFA3C4}">
  <a:tblStyle styleId="{4E0AB898-2D47-4000-880F-0254F4EFA3C4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.xml"/><Relationship Id="rId29" Type="http://schemas.openxmlformats.org/officeDocument/2006/relationships/slide" Target="slides/slide22.xml"/><Relationship Id="rId7" Type="http://schemas.openxmlformats.org/officeDocument/2006/relationships/slide" Target="slides/slide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notesSlide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Has been challenging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1536633"/>
            <a:ext cx="3999899" cy="4555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832400" y="1536633"/>
            <a:ext cx="3999899" cy="4555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740800"/>
            <a:ext cx="2807999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buFont typeface="Calibri"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852800"/>
            <a:ext cx="3410999" cy="423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90250" y="600200"/>
            <a:ext cx="6367800" cy="5454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buFont typeface="Calibri"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buFont typeface="Calibri"/>
              <a:defRPr sz="4800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SzPct val="100000"/>
              <a:buFont typeface="Calibri"/>
              <a:defRPr sz="4800"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SzPct val="100000"/>
              <a:buFont typeface="Calibri"/>
              <a:defRPr sz="4800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SzPct val="100000"/>
              <a:buFont typeface="Calibri"/>
              <a:defRPr sz="48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SzPct val="100000"/>
              <a:buFont typeface="Calibri"/>
              <a:defRPr sz="48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SzPct val="100000"/>
              <a:buFont typeface="Calibri"/>
              <a:defRPr sz="48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SzPct val="100000"/>
              <a:buFont typeface="Calibri"/>
              <a:defRPr sz="48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SzPct val="100000"/>
              <a:buFont typeface="Calibri"/>
              <a:defRPr sz="48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0" y="-166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265500" y="1644233"/>
            <a:ext cx="4045199" cy="1976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buFont typeface="Calibri"/>
              <a:defRPr sz="4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9" name="Shape 69"/>
          <p:cNvSpPr txBox="1"/>
          <p:nvPr>
            <p:ph idx="1" type="subTitle"/>
          </p:nvPr>
        </p:nvSpPr>
        <p:spPr>
          <a:xfrm>
            <a:off x="265500" y="3737433"/>
            <a:ext cx="4045199" cy="1646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70" name="Shape 70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SzPct val="100000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900"/>
              </a:spcAft>
              <a:buSzPct val="100000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900"/>
              </a:spcAft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1474833"/>
            <a:ext cx="8520599" cy="2618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buFont typeface="Calibri"/>
              <a:defRPr sz="120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4202966"/>
            <a:ext cx="8520599" cy="1734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rgbClr val="000000"/>
              </a:buClr>
              <a:buSzPct val="100000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spcBef>
                <a:spcPts val="0"/>
              </a:spcBef>
              <a:buSzPct val="100000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rtl="0" algn="ctr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rtl="0" algn="ctr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rtl="0" algn="ctr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rtl="0" algn="ctr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lvl="1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lvl="2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lvl="3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lvl="4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ctrTitle"/>
          </p:nvPr>
        </p:nvSpPr>
        <p:spPr>
          <a:xfrm>
            <a:off x="311708" y="992766"/>
            <a:ext cx="8520599" cy="2736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buFont typeface="Calibri"/>
              <a:defRPr sz="5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311700" y="3778833"/>
            <a:ext cx="8520599" cy="1056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2867800"/>
            <a:ext cx="8520599" cy="1122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buFont typeface="Calibri"/>
              <a:defRPr sz="36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SzPct val="100000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SzPct val="100000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SzPct val="100000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.xml"/></Relationships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slideMaster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Calibri"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Calibri"/>
              <a:defRPr sz="2000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Calibri"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.xml"/><Relationship Id="rId3" Type="http://schemas.openxmlformats.org/officeDocument/2006/relationships/image" Target="../media/image10.png"/><Relationship Id="rId4" Type="http://schemas.openxmlformats.org/officeDocument/2006/relationships/image" Target="../media/image01.png"/><Relationship Id="rId5" Type="http://schemas.openxmlformats.org/officeDocument/2006/relationships/image" Target="../media/image00.png"/></Relationships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openstreetmap.org/user/new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opendefinition.org/okd/" TargetMode="External"/><Relationship Id="rId4" Type="http://schemas.openxmlformats.org/officeDocument/2006/relationships/hyperlink" Target="http://opendatatoolkit.worldbank.org/en/index.html" TargetMode="External"/></Relationships>
</file>

<file path=ppt/slides/slide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685800" y="2302935"/>
            <a:ext cx="7772400" cy="1546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4000"/>
              <a:t>Mapping Financial Services Uganda</a:t>
            </a: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685800" y="3978550"/>
            <a:ext cx="7772400" cy="104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Eastern Region and Kampala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225" y="282400"/>
            <a:ext cx="3009899" cy="87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7100" y="5867400"/>
            <a:ext cx="106680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1930125" y="6383525"/>
            <a:ext cx="6594599" cy="311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000"/>
              <a:t>© HOT Tanzania &amp; Uganda:  </a:t>
            </a:r>
            <a:r>
              <a:rPr lang="en" sz="1000">
                <a:solidFill>
                  <a:schemeClr val="dk1"/>
                </a:solidFill>
              </a:rPr>
              <a:t>Ketty Adoch, Mhairi O’Hara, Geoffrey Kateregga, Douglas </a:t>
            </a:r>
            <a:r>
              <a:rPr lang="en" sz="1000"/>
              <a:t>Ssebaggala, </a:t>
            </a:r>
            <a:r>
              <a:rPr lang="en" sz="1000">
                <a:solidFill>
                  <a:schemeClr val="dk1"/>
                </a:solidFill>
              </a:rPr>
              <a:t>Paul Uithol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099" y="450575"/>
            <a:ext cx="2865025" cy="70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" type="body"/>
          </p:nvPr>
        </p:nvSpPr>
        <p:spPr>
          <a:xfrm>
            <a:off x="457200" y="1600200"/>
            <a:ext cx="8229600" cy="356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Outline</a:t>
            </a:r>
          </a:p>
          <a:p>
            <a:pPr indent="-228600" lvl="0" marL="457200" rtl="0">
              <a:spcBef>
                <a:spcPts val="0"/>
              </a:spcBef>
              <a:buFont typeface="Calibri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Project Introduction</a:t>
            </a:r>
          </a:p>
          <a:p>
            <a:pPr indent="-228600" lvl="0" marL="457200" rtl="0">
              <a:spcBef>
                <a:spcPts val="0"/>
              </a:spcBef>
              <a:buFont typeface="Calibri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Open data</a:t>
            </a:r>
          </a:p>
          <a:p>
            <a:pPr indent="-228600" lvl="0" marL="457200" rtl="0">
              <a:spcBef>
                <a:spcPts val="0"/>
              </a:spcBef>
              <a:buFont typeface="Calibri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OpenStreetMap</a:t>
            </a:r>
          </a:p>
          <a:p>
            <a:pPr indent="-228600" lvl="0" marL="457200" rtl="0">
              <a:spcBef>
                <a:spcPts val="0"/>
              </a:spcBef>
              <a:buFont typeface="Calibri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Navigation</a:t>
            </a:r>
          </a:p>
          <a:p>
            <a:pPr indent="-228600" lvl="0" marL="457200" rtl="0">
              <a:spcBef>
                <a:spcPts val="0"/>
              </a:spcBef>
              <a:buFont typeface="Calibri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Contributing</a:t>
            </a:r>
          </a:p>
          <a:p>
            <a:pPr indent="-228600" lvl="0" marL="457200" rtl="0">
              <a:spcBef>
                <a:spcPts val="0"/>
              </a:spcBef>
              <a:buFont typeface="Calibri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Sharing data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609600" y="421546"/>
            <a:ext cx="8229600" cy="76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The Wheel of Open Data…….</a:t>
            </a: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 b="-1510" l="2480" r="-2480" t="1510"/>
          <a:stretch/>
        </p:blipFill>
        <p:spPr>
          <a:xfrm>
            <a:off x="1340750" y="1344047"/>
            <a:ext cx="6152700" cy="50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00" y="2119325"/>
            <a:ext cx="8652050" cy="31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>
            <p:ph type="title"/>
          </p:nvPr>
        </p:nvSpPr>
        <p:spPr>
          <a:xfrm>
            <a:off x="457200" y="328021"/>
            <a:ext cx="8229600" cy="784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/>
              <a:t>Towards an Open Government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7825" y="3279150"/>
            <a:ext cx="2440499" cy="23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2645400" y="424175"/>
            <a:ext cx="3591000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/>
              <a:t>OpenStreetMap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3000"/>
              <a:t>Open Data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457200" y="1524000"/>
            <a:ext cx="8229600" cy="1378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OpenStreetMap is open data: you are free to use it for any purpose as long as you credit OpenStreetMap and its contributors.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1219200" y="5855375"/>
            <a:ext cx="7610399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</a:rPr>
              <a:t>Collaborative project to create a free editable world map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/>
        </p:nvSpPr>
        <p:spPr>
          <a:xfrm>
            <a:off x="245250" y="1601500"/>
            <a:ext cx="8653500" cy="3882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Char char="●"/>
            </a:pPr>
            <a:r>
              <a:rPr lang="en" sz="2200"/>
              <a:t>Local Knowledge</a:t>
            </a:r>
          </a:p>
          <a:p>
            <a:pPr indent="-368300" lvl="0" marL="457200" rtl="0">
              <a:spcBef>
                <a:spcPts val="0"/>
              </a:spcBef>
              <a:buSzPct val="100000"/>
              <a:buChar char="●"/>
            </a:pPr>
            <a:r>
              <a:rPr lang="en" sz="2200"/>
              <a:t>Community Driven</a:t>
            </a:r>
          </a:p>
          <a:p>
            <a:pPr indent="-368300" lvl="0" marL="457200" rtl="0">
              <a:lnSpc>
                <a:spcPct val="120000"/>
              </a:lnSpc>
              <a:spcBef>
                <a:spcPts val="0"/>
              </a:spcBef>
              <a:buSzPct val="100000"/>
              <a:buChar char="●"/>
            </a:pPr>
            <a:r>
              <a:rPr lang="en" sz="2200">
                <a:solidFill>
                  <a:schemeClr val="dk1"/>
                </a:solidFill>
              </a:rPr>
              <a:t>Inspired by the success of Wikipedia</a:t>
            </a:r>
          </a:p>
          <a:p>
            <a:pPr indent="-368300" lvl="0" marL="457200" rtl="0">
              <a:lnSpc>
                <a:spcPct val="120000"/>
              </a:lnSpc>
              <a:spcBef>
                <a:spcPts val="0"/>
              </a:spcBef>
              <a:buSzPct val="100000"/>
              <a:buChar char="●"/>
            </a:pPr>
            <a:r>
              <a:rPr lang="en" sz="2200"/>
              <a:t>Built by a community of mappers that contribute and maintain data about roads, trails, cafés, railway stations, and much more, all over the world.</a:t>
            </a:r>
          </a:p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381000" y="313296"/>
            <a:ext cx="8229600" cy="799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/>
              <a:t>How does it work?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1854300" y="176600"/>
            <a:ext cx="5607299" cy="632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Local knowledge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457250" y="5773225"/>
            <a:ext cx="8229600" cy="966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sz="1800"/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Contributors use aerial imagery, GPS devices, and low-tech field maps to verify that OSM is accurate and up to date.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808037"/>
            <a:ext cx="9029700" cy="50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457200" y="207669"/>
            <a:ext cx="8229600" cy="60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Community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457200" y="6214975"/>
            <a:ext cx="8229600" cy="352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http://wiki.openstreetmap.org/wiki/Stats</a:t>
            </a: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966787"/>
            <a:ext cx="7620000" cy="53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457200" y="278620"/>
            <a:ext cx="8229600" cy="68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Wikipedia of Maps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600200"/>
            <a:ext cx="8395125" cy="490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457200" y="202418"/>
            <a:ext cx="8229600" cy="56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Data objects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457200" y="6291175"/>
            <a:ext cx="2427299" cy="35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http://wiki.openstreetmap.org/wiki/Stats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966787"/>
            <a:ext cx="7620000" cy="53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457200" y="274650"/>
            <a:ext cx="1882800" cy="637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The data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All Vector Data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Free-tagging system</a:t>
            </a:r>
          </a:p>
          <a:p>
            <a:pPr indent="-228600" lvl="1" marL="914400">
              <a:spcBef>
                <a:spcPts val="0"/>
              </a:spcBef>
            </a:pPr>
            <a:r>
              <a:rPr lang="en" sz="2400"/>
              <a:t>(meaning every object in the database can carry an unlimited number of a</a:t>
            </a:r>
            <a:r>
              <a:rPr lang="en"/>
              <a:t>ttributes)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850" y="3481425"/>
            <a:ext cx="6070599" cy="308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457200" y="398969"/>
            <a:ext cx="8229600" cy="637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What can OSM be used for?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Anything…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Humanitarian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Planning / Preparation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Communicating Issues / Problems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Business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2604875"/>
            <a:ext cx="8520599" cy="1780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Crowdsourcing Financial Service Locations (Pilot Program) - Mapping Financial Access Points.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1280350" y="676950"/>
            <a:ext cx="6902099" cy="9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640"/>
              </a:spcBef>
              <a:buNone/>
            </a:pPr>
            <a:r>
              <a:rPr b="1" lang="en" sz="3000">
                <a:solidFill>
                  <a:schemeClr val="dk1"/>
                </a:solidFill>
              </a:rPr>
              <a:t>Project Introduction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Humanitarian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975" y="310787"/>
            <a:ext cx="4776824" cy="623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457200" y="294325"/>
            <a:ext cx="2824500" cy="696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Humanitarian</a:t>
            </a:r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75" y="1337758"/>
            <a:ext cx="9144000" cy="4741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457200" y="428425"/>
            <a:ext cx="6725099" cy="608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Preparation/planning</a:t>
            </a:r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00" y="1206774"/>
            <a:ext cx="8741275" cy="51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3250" y="4296900"/>
            <a:ext cx="3096250" cy="22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457200" y="320176"/>
            <a:ext cx="8229600" cy="56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Communicating issues/problems</a:t>
            </a:r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75" y="1089048"/>
            <a:ext cx="8229599" cy="51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226000" y="66000"/>
            <a:ext cx="4870199" cy="608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Navigating the map</a:t>
            </a:r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295325" y="5909950"/>
            <a:ext cx="8229600" cy="94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Left mouse to drag the map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Mouse wheel to zoom</a:t>
            </a:r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25" y="904190"/>
            <a:ext cx="8848675" cy="5066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381000" y="214525"/>
            <a:ext cx="3119100" cy="593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Contributing</a:t>
            </a:r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381000" y="10704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2400"/>
              <a:t>Go to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https://www.openstreetmap.org/user/new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2400"/>
              <a:t>Fill in email address, username, and password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Clr>
                <a:srgbClr val="CC0000"/>
              </a:buClr>
              <a:buSzPct val="100000"/>
            </a:pPr>
            <a:r>
              <a:rPr lang="en" sz="1800"/>
              <a:t>Remember your password!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800"/>
              <a:t>Yahoo mail can sometimes cause issues with the confirmation email. Use gmail if possible.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Find the confirmation email, click the link to confirm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Log in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25" y="166575"/>
            <a:ext cx="8403249" cy="652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457200" y="293350"/>
            <a:ext cx="5311799" cy="667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Map layers (Rendering)</a:t>
            </a:r>
          </a:p>
        </p:txBody>
      </p:sp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b="0" l="61110" r="0" t="0"/>
          <a:stretch/>
        </p:blipFill>
        <p:spPr>
          <a:xfrm>
            <a:off x="5577650" y="960550"/>
            <a:ext cx="2837375" cy="551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Share and sample download</a:t>
            </a:r>
          </a:p>
        </p:txBody>
      </p:sp>
      <p:pic>
        <p:nvPicPr>
          <p:cNvPr id="265" name="Shape 265"/>
          <p:cNvPicPr preferRelativeResize="0"/>
          <p:nvPr/>
        </p:nvPicPr>
        <p:blipFill rotWithShape="1">
          <a:blip r:embed="rId3">
            <a:alphaModFix/>
          </a:blip>
          <a:srcRect b="0" l="61744" r="0" t="0"/>
          <a:stretch/>
        </p:blipFill>
        <p:spPr>
          <a:xfrm>
            <a:off x="5577650" y="1433400"/>
            <a:ext cx="2791150" cy="50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idx="1" type="body"/>
          </p:nvPr>
        </p:nvSpPr>
        <p:spPr>
          <a:xfrm>
            <a:off x="457200" y="1600200"/>
            <a:ext cx="8229600" cy="356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/>
              <a:t>Outline</a:t>
            </a:r>
          </a:p>
          <a:p>
            <a:pPr indent="-228600" lvl="0" marL="457200" rtl="0">
              <a:spcBef>
                <a:spcPts val="0"/>
              </a:spcBef>
              <a:buClr>
                <a:srgbClr val="999999"/>
              </a:buClr>
            </a:pPr>
            <a:r>
              <a:rPr lang="en">
                <a:solidFill>
                  <a:srgbClr val="999999"/>
                </a:solidFill>
              </a:rPr>
              <a:t>Project Introduction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99999"/>
              </a:buClr>
            </a:pPr>
            <a:r>
              <a:rPr lang="en">
                <a:solidFill>
                  <a:srgbClr val="999999"/>
                </a:solidFill>
              </a:rPr>
              <a:t>Open data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99999"/>
              </a:buClr>
            </a:pPr>
            <a:r>
              <a:rPr lang="en">
                <a:solidFill>
                  <a:srgbClr val="999999"/>
                </a:solidFill>
              </a:rPr>
              <a:t>OpenStreetMap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99999"/>
              </a:buClr>
            </a:pPr>
            <a:r>
              <a:rPr lang="en">
                <a:solidFill>
                  <a:srgbClr val="999999"/>
                </a:solidFill>
              </a:rPr>
              <a:t>Navigation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99999"/>
              </a:buClr>
            </a:pPr>
            <a:r>
              <a:rPr lang="en">
                <a:solidFill>
                  <a:srgbClr val="999999"/>
                </a:solidFill>
              </a:rPr>
              <a:t>Contributing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99999"/>
              </a:buClr>
            </a:pPr>
            <a:r>
              <a:rPr lang="en">
                <a:solidFill>
                  <a:srgbClr val="999999"/>
                </a:solidFill>
              </a:rPr>
              <a:t>Sharing data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161875" y="593375"/>
            <a:ext cx="89033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Collecting financial service locations has been challenging....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High cost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Risk of stale data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Model not self-sustaining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Hard to scale-up to larger areas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Lost opportunities for entrepreneurship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Pilot Project - HOT in Partnership with FSD Uganda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Goals: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Strengthen and expand local open data &amp; mapping ecosystem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Collect and map comprehensive financial service point data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Assess cost, quality, and sustainability of crowdsourcing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</a:rPr>
              <a:t>Time period: </a:t>
            </a:r>
            <a:r>
              <a:rPr lang="en">
                <a:solidFill>
                  <a:schemeClr val="dk1"/>
                </a:solidFill>
              </a:rPr>
              <a:t>6 months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</a:rPr>
              <a:t>When: </a:t>
            </a:r>
            <a:r>
              <a:rPr lang="en">
                <a:solidFill>
                  <a:schemeClr val="dk1"/>
                </a:solidFill>
              </a:rPr>
              <a:t>January 2016 through March 2016 (Core Activities)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</a:rPr>
              <a:t>Where: </a:t>
            </a:r>
            <a:r>
              <a:rPr lang="en">
                <a:solidFill>
                  <a:schemeClr val="dk1"/>
                </a:solidFill>
              </a:rPr>
              <a:t>15-20 districts across Uganda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219600" y="2401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/>
              <a:t>Where: Proposed districts to map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122600" y="1003675"/>
            <a:ext cx="4622099" cy="524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Based on a mix of rural/urban districts; </a:t>
            </a: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Urban:</a:t>
            </a:r>
          </a:p>
          <a:p>
            <a:pPr indent="-342900" lvl="0" marL="457200" rtl="0">
              <a:lnSpc>
                <a:spcPct val="138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Calibri"/>
            </a:pPr>
            <a:r>
              <a:rPr lang="en" sz="1800">
                <a:solidFill>
                  <a:schemeClr val="dk1"/>
                </a:solidFill>
              </a:rPr>
              <a:t>Mbale</a:t>
            </a:r>
          </a:p>
          <a:p>
            <a:pPr indent="-342900" lvl="0" marL="457200" rtl="0">
              <a:lnSpc>
                <a:spcPct val="138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Calibri"/>
            </a:pPr>
            <a:r>
              <a:rPr lang="en" sz="1800">
                <a:solidFill>
                  <a:schemeClr val="dk1"/>
                </a:solidFill>
              </a:rPr>
              <a:t>Tororo</a:t>
            </a:r>
          </a:p>
          <a:p>
            <a:pPr indent="-342900" lvl="0" marL="457200" rtl="0">
              <a:lnSpc>
                <a:spcPct val="138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Calibri"/>
            </a:pPr>
            <a:r>
              <a:rPr lang="en" sz="1800">
                <a:solidFill>
                  <a:schemeClr val="dk1"/>
                </a:solidFill>
              </a:rPr>
              <a:t>Jinja</a:t>
            </a:r>
          </a:p>
          <a:p>
            <a:pPr indent="-342900" lvl="0" marL="457200" rtl="0">
              <a:lnSpc>
                <a:spcPct val="138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Calibri"/>
            </a:pPr>
            <a:r>
              <a:rPr lang="en" sz="1800">
                <a:solidFill>
                  <a:schemeClr val="dk1"/>
                </a:solidFill>
              </a:rPr>
              <a:t>Kampala</a:t>
            </a: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lnSpc>
                <a:spcPct val="138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150" y="344200"/>
            <a:ext cx="4256325" cy="60223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1" name="Shape 121"/>
          <p:cNvGraphicFramePr/>
          <p:nvPr/>
        </p:nvGraphicFramePr>
        <p:xfrm>
          <a:off x="219600" y="379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{4E0AB898-2D47-4000-880F-0254F4EFA3C4}</a:tableStyleId>
              </a:tblPr>
              <a:tblGrid>
                <a:gridCol w="1239475"/>
                <a:gridCol w="1268925"/>
                <a:gridCol w="915700"/>
                <a:gridCol w="1004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Mbale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Tororo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Jinja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Kampala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Sironko Bududa Manafwa Bulambuli Kapchorwa Bukedea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Pallisa Kibuku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Budaka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Butaleja Namutumba Bugiri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Namiyango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Busia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Kaliro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Luuka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Iganga Mayuge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Who: Stakeholders and Partners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536624"/>
            <a:ext cx="8520599" cy="4949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Key stakeholders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Gates Foundation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FSD Uganda</a:t>
            </a:r>
          </a:p>
          <a:p>
            <a:pPr indent="-228600" lvl="0" marL="914400" rtl="0">
              <a:spcBef>
                <a:spcPts val="0"/>
              </a:spcBef>
              <a:buChar char="➢"/>
            </a:pPr>
            <a:r>
              <a:rPr lang="en"/>
              <a:t>Bank of Uganda</a:t>
            </a:r>
          </a:p>
          <a:p>
            <a:pPr indent="-228600" lvl="0" marL="914400" rtl="0">
              <a:spcBef>
                <a:spcPts val="0"/>
              </a:spcBef>
              <a:buChar char="➢"/>
            </a:pPr>
            <a:r>
              <a:rPr lang="en"/>
              <a:t>UBOS</a:t>
            </a:r>
          </a:p>
          <a:p>
            <a:pPr indent="-228600" lvl="0" marL="914400" rtl="0">
              <a:spcBef>
                <a:spcPts val="0"/>
              </a:spcBef>
              <a:buChar char="➢"/>
            </a:pPr>
            <a:r>
              <a:rPr lang="en"/>
              <a:t>Makerere University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Others: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Outbox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Universities in Eastern Uganda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Other Universities in Kampala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How: General approach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Identify key stakeholders &amp; communities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Build and train 3 groups, each consisting of: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1 supervisor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3 mapping teams; 2 to 3 team members, 1 team lead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(so around 10 to 13 persons total)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Team members are the students/volunteers per visited district.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>
                <a:solidFill>
                  <a:schemeClr val="dk1"/>
                </a:solidFill>
              </a:rPr>
              <a:t>Use bodaboda’s, rent cars/taxis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Mobile money agents’ collaboration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Seasonal and General elections breaks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457200" y="1600200"/>
            <a:ext cx="8229600" cy="356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/>
              <a:t>Outline</a:t>
            </a:r>
          </a:p>
          <a:p>
            <a:pPr indent="-228600" lvl="0" marL="457200" rtl="0">
              <a:spcBef>
                <a:spcPts val="0"/>
              </a:spcBef>
              <a:buClr>
                <a:srgbClr val="D9D9D9"/>
              </a:buClr>
            </a:pPr>
            <a:r>
              <a:rPr lang="en">
                <a:solidFill>
                  <a:srgbClr val="D9D9D9"/>
                </a:solidFill>
              </a:rPr>
              <a:t>Project Introduction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Open data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OpenStreetMap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Navigation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Contributing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Sharing data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body"/>
          </p:nvPr>
        </p:nvSpPr>
        <p:spPr>
          <a:xfrm>
            <a:off x="3209225" y="511150"/>
            <a:ext cx="2486100" cy="69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Open data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465150" y="1664050"/>
            <a:ext cx="7408199" cy="4708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Data is open if..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Access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Redistribution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Re-use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Absence of Technological Restriction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Attribution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http://www.opendefinition.org/okd/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http://opendatatoolkit.worldbank.org/en/index.html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theme/theme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